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2" r:id="rId6"/>
    <p:sldId id="260" r:id="rId7"/>
    <p:sldId id="261" r:id="rId8"/>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p:scale>
          <a:sx n="41" d="100"/>
          <a:sy n="41" d="100"/>
        </p:scale>
        <p:origin x="250" y="83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7C39C1-F8BB-A029-CFD6-D2EE6902AA4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EEAE110B-25CC-A326-B5A5-E8DC29884B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BC7D10E1-6E57-E408-EC7F-B710D310715F}"/>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5" name="Marcador de pie de página 4">
            <a:extLst>
              <a:ext uri="{FF2B5EF4-FFF2-40B4-BE49-F238E27FC236}">
                <a16:creationId xmlns:a16="http://schemas.microsoft.com/office/drawing/2014/main" id="{69FD3B76-8CF7-381E-ED97-88935EEC386D}"/>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49363C0B-368A-ECA0-2BF0-5DBE972FE04F}"/>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1989890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90D0B8-53FC-DE59-7321-5335096642CB}"/>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AEB307DF-EA1E-FD01-BB79-9C00611C4AA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00574851-0E42-4042-EC9A-1C25CAA31BFD}"/>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5" name="Marcador de pie de página 4">
            <a:extLst>
              <a:ext uri="{FF2B5EF4-FFF2-40B4-BE49-F238E27FC236}">
                <a16:creationId xmlns:a16="http://schemas.microsoft.com/office/drawing/2014/main" id="{3291CF84-3C3B-2E4E-F44B-156151BD17F6}"/>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98BBFC5D-B9B0-A8B9-C5C7-B439C8AAC033}"/>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363283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303662-48AD-D53B-6EE0-015E204DC4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83042E87-D352-F6E1-8E78-4877D25CE4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83864D8-1DC9-2DBE-0907-3D143865686E}"/>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5" name="Marcador de pie de página 4">
            <a:extLst>
              <a:ext uri="{FF2B5EF4-FFF2-40B4-BE49-F238E27FC236}">
                <a16:creationId xmlns:a16="http://schemas.microsoft.com/office/drawing/2014/main" id="{F9EC6EAF-1C5D-BB45-9D7B-C1AEC7454956}"/>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107872BB-5878-E4CE-0531-531416934899}"/>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1374721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FAE42B-BFCD-731E-36DF-1C4DA0152D02}"/>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144EFCB9-3EC7-DAB6-DDF9-2C774931CBA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D0C2FF93-2878-633A-CF84-B9206170EDD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590C687D-C1F9-E7F0-A7EF-7E41A37AF771}"/>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6" name="Marcador de pie de página 5">
            <a:extLst>
              <a:ext uri="{FF2B5EF4-FFF2-40B4-BE49-F238E27FC236}">
                <a16:creationId xmlns:a16="http://schemas.microsoft.com/office/drawing/2014/main" id="{305D8D77-D86F-3110-0C63-52AB711A9096}"/>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3BEDDC07-CAB3-D130-E30A-53EE445674A9}"/>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120472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4B3467-14DE-5ABE-A02D-7DD20F7B0822}"/>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B038FF6E-70BD-5847-35D7-6C81297C8D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2DF150C-D4FD-05C1-8EC1-7A2B3516BCA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9EEAE299-D45D-D1B7-D584-E7943E3FA3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96947BC-4C33-1781-C77E-F05F64BCA71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18E6DA0F-CE85-91F7-0523-8F12DBB36203}"/>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8" name="Marcador de pie de página 7">
            <a:extLst>
              <a:ext uri="{FF2B5EF4-FFF2-40B4-BE49-F238E27FC236}">
                <a16:creationId xmlns:a16="http://schemas.microsoft.com/office/drawing/2014/main" id="{DAADFD44-CBA9-7008-B9C9-08C663319E40}"/>
              </a:ext>
            </a:extLst>
          </p:cNvPr>
          <p:cNvSpPr>
            <a:spLocks noGrp="1"/>
          </p:cNvSpPr>
          <p:nvPr>
            <p:ph type="ftr" sz="quarter" idx="11"/>
          </p:nvPr>
        </p:nvSpPr>
        <p:spPr/>
        <p:txBody>
          <a:bodyPr/>
          <a:lstStyle/>
          <a:p>
            <a:endParaRPr lang="es-AR"/>
          </a:p>
        </p:txBody>
      </p:sp>
      <p:sp>
        <p:nvSpPr>
          <p:cNvPr id="9" name="Marcador de número de diapositiva 8">
            <a:extLst>
              <a:ext uri="{FF2B5EF4-FFF2-40B4-BE49-F238E27FC236}">
                <a16:creationId xmlns:a16="http://schemas.microsoft.com/office/drawing/2014/main" id="{A65E25AF-2CCE-F276-9D7B-41CB3E62457A}"/>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1326087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D032AF-640B-7E43-16BA-33A675FB48F5}"/>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1F03F4A9-587B-7E96-446E-636EC26C2C65}"/>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4" name="Marcador de pie de página 3">
            <a:extLst>
              <a:ext uri="{FF2B5EF4-FFF2-40B4-BE49-F238E27FC236}">
                <a16:creationId xmlns:a16="http://schemas.microsoft.com/office/drawing/2014/main" id="{C4269F14-8FE5-6548-110A-7328461DCA1F}"/>
              </a:ext>
            </a:extLst>
          </p:cNvPr>
          <p:cNvSpPr>
            <a:spLocks noGrp="1"/>
          </p:cNvSpPr>
          <p:nvPr>
            <p:ph type="ftr" sz="quarter" idx="11"/>
          </p:nvPr>
        </p:nvSpPr>
        <p:spPr/>
        <p:txBody>
          <a:bodyPr/>
          <a:lstStyle/>
          <a:p>
            <a:endParaRPr lang="es-AR"/>
          </a:p>
        </p:txBody>
      </p:sp>
      <p:sp>
        <p:nvSpPr>
          <p:cNvPr id="5" name="Marcador de número de diapositiva 4">
            <a:extLst>
              <a:ext uri="{FF2B5EF4-FFF2-40B4-BE49-F238E27FC236}">
                <a16:creationId xmlns:a16="http://schemas.microsoft.com/office/drawing/2014/main" id="{E74B3B27-0ACF-AED1-6752-D60D3E1F5D70}"/>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431937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85221B8-15CC-5D94-CCE2-17F2D328EE9A}"/>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3" name="Marcador de pie de página 2">
            <a:extLst>
              <a:ext uri="{FF2B5EF4-FFF2-40B4-BE49-F238E27FC236}">
                <a16:creationId xmlns:a16="http://schemas.microsoft.com/office/drawing/2014/main" id="{75C79DC2-15BE-2120-C1FF-BD9C14923E5C}"/>
              </a:ext>
            </a:extLst>
          </p:cNvPr>
          <p:cNvSpPr>
            <a:spLocks noGrp="1"/>
          </p:cNvSpPr>
          <p:nvPr>
            <p:ph type="ftr" sz="quarter" idx="11"/>
          </p:nvPr>
        </p:nvSpPr>
        <p:spPr/>
        <p:txBody>
          <a:bodyPr/>
          <a:lstStyle/>
          <a:p>
            <a:endParaRPr lang="es-AR"/>
          </a:p>
        </p:txBody>
      </p:sp>
      <p:sp>
        <p:nvSpPr>
          <p:cNvPr id="4" name="Marcador de número de diapositiva 3">
            <a:extLst>
              <a:ext uri="{FF2B5EF4-FFF2-40B4-BE49-F238E27FC236}">
                <a16:creationId xmlns:a16="http://schemas.microsoft.com/office/drawing/2014/main" id="{37A27031-A05B-BCE8-A3E7-3C5630BE1F83}"/>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3765456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552732-7AFB-351E-D065-58722A3F78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A53DE39E-7FCB-D2AC-0FDE-3D7F7694AE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22B498EA-0309-7DDC-7CBD-0CB07DB9DC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1665FBA-6905-AB0F-8B4D-A0562DBE7D61}"/>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6" name="Marcador de pie de página 5">
            <a:extLst>
              <a:ext uri="{FF2B5EF4-FFF2-40B4-BE49-F238E27FC236}">
                <a16:creationId xmlns:a16="http://schemas.microsoft.com/office/drawing/2014/main" id="{185F7618-ED9F-5AAE-E56D-75425A3806B9}"/>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64E85B15-61A7-873C-BC78-B02F16B1DF0C}"/>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4215114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ECAF36-03F7-6924-C88E-63569B86017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28ED980F-2D32-FC26-DA21-6D664C5712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96D1CA5F-2D68-BAF3-B537-8AA372F900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1FB26E6-042E-F1FF-5C5F-C89E71390552}"/>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6" name="Marcador de pie de página 5">
            <a:extLst>
              <a:ext uri="{FF2B5EF4-FFF2-40B4-BE49-F238E27FC236}">
                <a16:creationId xmlns:a16="http://schemas.microsoft.com/office/drawing/2014/main" id="{51BB94F6-06B1-815D-56A3-3D61D6359DD0}"/>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8EA92BD5-1BC4-3F37-0388-9034A750BD75}"/>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1871349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FEA34F-6C75-69D1-FF00-BF8E383D8EB5}"/>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6D62ECAD-A982-2493-68A5-67B36DBD5D6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5F066C14-4AAE-9BD6-FB64-59A2A1F446E9}"/>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5" name="Marcador de pie de página 4">
            <a:extLst>
              <a:ext uri="{FF2B5EF4-FFF2-40B4-BE49-F238E27FC236}">
                <a16:creationId xmlns:a16="http://schemas.microsoft.com/office/drawing/2014/main" id="{DBD167DA-DA35-F5E7-5DF3-F3454B4AF50D}"/>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4EB9CC4B-BDB3-0893-95D3-7D4BC74408B7}"/>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1444158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AB05692-901E-33D5-5715-D1E8E80FC6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9095DBF8-1844-C065-D13A-2D982ECDE4A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D5F6C405-D060-628A-627B-331589E3BBED}"/>
              </a:ext>
            </a:extLst>
          </p:cNvPr>
          <p:cNvSpPr>
            <a:spLocks noGrp="1"/>
          </p:cNvSpPr>
          <p:nvPr>
            <p:ph type="dt" sz="half" idx="10"/>
          </p:nvPr>
        </p:nvSpPr>
        <p:spPr/>
        <p:txBody>
          <a:bodyPr/>
          <a:lstStyle/>
          <a:p>
            <a:fld id="{6E09CADC-4E83-4B9A-839A-196C0F8DE2ED}" type="datetimeFigureOut">
              <a:rPr lang="es-AR" smtClean="0"/>
              <a:t>11/9/2026</a:t>
            </a:fld>
            <a:endParaRPr lang="es-AR"/>
          </a:p>
        </p:txBody>
      </p:sp>
      <p:sp>
        <p:nvSpPr>
          <p:cNvPr id="5" name="Marcador de pie de página 4">
            <a:extLst>
              <a:ext uri="{FF2B5EF4-FFF2-40B4-BE49-F238E27FC236}">
                <a16:creationId xmlns:a16="http://schemas.microsoft.com/office/drawing/2014/main" id="{D6A9C3AC-2EB3-0260-2BE9-E4D76FCFA08B}"/>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556E6DB9-CF67-17BD-D18D-D3AA0F6815FD}"/>
              </a:ext>
            </a:extLst>
          </p:cNvPr>
          <p:cNvSpPr>
            <a:spLocks noGrp="1"/>
          </p:cNvSpPr>
          <p:nvPr>
            <p:ph type="sldNum" sz="quarter" idx="12"/>
          </p:nvPr>
        </p:nvSpPr>
        <p:spPr/>
        <p:txBody>
          <a:bodyPr/>
          <a:lstStyle/>
          <a:p>
            <a:fld id="{B4BDC7F8-2F66-47E7-883E-2BFFEBD9222E}" type="slidenum">
              <a:rPr lang="es-AR" smtClean="0"/>
              <a:t>‹Nº›</a:t>
            </a:fld>
            <a:endParaRPr lang="es-AR"/>
          </a:p>
        </p:txBody>
      </p:sp>
    </p:spTree>
    <p:extLst>
      <p:ext uri="{BB962C8B-B14F-4D97-AF65-F5344CB8AC3E}">
        <p14:creationId xmlns:p14="http://schemas.microsoft.com/office/powerpoint/2010/main" val="2710855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281C8F3-A95E-395D-AD5F-B02A5912B1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D09B120E-2A23-D6DD-A087-B5D0C0BCF6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035C0F4E-7188-FFB9-3D4B-7DE6A31F88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09CADC-4E83-4B9A-839A-196C0F8DE2ED}" type="datetimeFigureOut">
              <a:rPr lang="es-AR" smtClean="0"/>
              <a:t>11/9/2026</a:t>
            </a:fld>
            <a:endParaRPr lang="es-AR"/>
          </a:p>
        </p:txBody>
      </p:sp>
      <p:sp>
        <p:nvSpPr>
          <p:cNvPr id="5" name="Marcador de pie de página 4">
            <a:extLst>
              <a:ext uri="{FF2B5EF4-FFF2-40B4-BE49-F238E27FC236}">
                <a16:creationId xmlns:a16="http://schemas.microsoft.com/office/drawing/2014/main" id="{75CA935E-E81A-AE07-3037-3F8003E8BD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a:extLst>
              <a:ext uri="{FF2B5EF4-FFF2-40B4-BE49-F238E27FC236}">
                <a16:creationId xmlns:a16="http://schemas.microsoft.com/office/drawing/2014/main" id="{E7B943C3-24A6-E9AA-DBA8-7DC1CFF9EE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BDC7F8-2F66-47E7-883E-2BFFEBD9222E}" type="slidenum">
              <a:rPr lang="es-AR" smtClean="0"/>
              <a:t>‹Nº›</a:t>
            </a:fld>
            <a:endParaRPr lang="es-AR"/>
          </a:p>
        </p:txBody>
      </p:sp>
    </p:spTree>
    <p:extLst>
      <p:ext uri="{BB962C8B-B14F-4D97-AF65-F5344CB8AC3E}">
        <p14:creationId xmlns:p14="http://schemas.microsoft.com/office/powerpoint/2010/main" val="7886508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09C4829-2283-4A60-B040-5F843DDBBC1E}"/>
              </a:ext>
            </a:extLst>
          </p:cNvPr>
          <p:cNvPicPr>
            <a:picLocks noChangeAspect="1"/>
          </p:cNvPicPr>
          <p:nvPr/>
        </p:nvPicPr>
        <p:blipFill>
          <a:blip r:embed="rId2"/>
          <a:stretch>
            <a:fillRect/>
          </a:stretch>
        </p:blipFill>
        <p:spPr>
          <a:xfrm>
            <a:off x="-60252" y="0"/>
            <a:ext cx="12312503" cy="6858000"/>
          </a:xfrm>
          <a:prstGeom prst="rect">
            <a:avLst/>
          </a:prstGeom>
        </p:spPr>
      </p:pic>
      <p:sp>
        <p:nvSpPr>
          <p:cNvPr id="4" name="CuadroTexto 3">
            <a:extLst>
              <a:ext uri="{FF2B5EF4-FFF2-40B4-BE49-F238E27FC236}">
                <a16:creationId xmlns:a16="http://schemas.microsoft.com/office/drawing/2014/main" id="{5325A62D-EA49-75CC-F79E-A1DA7159076C}"/>
              </a:ext>
            </a:extLst>
          </p:cNvPr>
          <p:cNvSpPr txBox="1"/>
          <p:nvPr/>
        </p:nvSpPr>
        <p:spPr>
          <a:xfrm>
            <a:off x="-60253" y="0"/>
            <a:ext cx="12312503" cy="1323439"/>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18900000" scaled="1"/>
            <a:tileRect/>
          </a:gradFill>
        </p:spPr>
        <p:txBody>
          <a:bodyPr wrap="square" rtlCol="0">
            <a:spAutoFit/>
          </a:bodyPr>
          <a:lstStyle/>
          <a:p>
            <a:pPr algn="ctr"/>
            <a:r>
              <a:rPr lang="es-AR" sz="4000" dirty="0"/>
              <a:t>Operaciones de Mantenimiento de la Paz</a:t>
            </a:r>
          </a:p>
          <a:p>
            <a:pPr algn="ctr"/>
            <a:r>
              <a:rPr lang="es-AR" sz="4000" dirty="0"/>
              <a:t> Panorama Global y Participación Argentina (2026)</a:t>
            </a:r>
            <a:endParaRPr lang="es-AR" sz="4000" b="1" dirty="0"/>
          </a:p>
        </p:txBody>
      </p:sp>
    </p:spTree>
    <p:extLst>
      <p:ext uri="{BB962C8B-B14F-4D97-AF65-F5344CB8AC3E}">
        <p14:creationId xmlns:p14="http://schemas.microsoft.com/office/powerpoint/2010/main" val="1578086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76169-1B93-CF87-3ECE-15965965550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4B179287-DF9D-9B2B-B37B-0260F469CE6B}"/>
              </a:ext>
            </a:extLst>
          </p:cNvPr>
          <p:cNvSpPr txBox="1"/>
          <p:nvPr/>
        </p:nvSpPr>
        <p:spPr>
          <a:xfrm>
            <a:off x="6123321" y="98548"/>
            <a:ext cx="5940254" cy="6988708"/>
          </a:xfrm>
          <a:prstGeom prst="rect">
            <a:avLst/>
          </a:prstGeom>
          <a:noFill/>
        </p:spPr>
        <p:txBody>
          <a:bodyPr wrap="square" rtlCol="0">
            <a:spAutoFit/>
          </a:bodyPr>
          <a:lstStyle/>
          <a:p>
            <a:pPr algn="ctr">
              <a:lnSpc>
                <a:spcPct val="150000"/>
              </a:lnSpc>
            </a:pPr>
            <a:r>
              <a:rPr lang="es-AR" sz="1400" b="1" dirty="0"/>
              <a:t>Despliegues Actuales de las Misiones de Paz de la ONU (Año 2026)</a:t>
            </a:r>
            <a:endParaRPr lang="es-AR" sz="1400" b="1" u="sng" dirty="0"/>
          </a:p>
          <a:p>
            <a:pPr algn="ctr">
              <a:lnSpc>
                <a:spcPct val="150000"/>
              </a:lnSpc>
            </a:pPr>
            <a:r>
              <a:rPr lang="es-AR" sz="1200" b="1" u="sng" dirty="0"/>
              <a:t>África: </a:t>
            </a:r>
          </a:p>
          <a:p>
            <a:pPr>
              <a:lnSpc>
                <a:spcPct val="150000"/>
              </a:lnSpc>
            </a:pPr>
            <a:r>
              <a:rPr lang="es-AR" sz="1200" b="1" dirty="0"/>
              <a:t>MINURSO</a:t>
            </a:r>
            <a:r>
              <a:rPr lang="es-AR" sz="1200" dirty="0"/>
              <a:t> (Sáhara Occidental): Misión de Naciones Unidas para el Referéndum del Sáhara Occidental.</a:t>
            </a:r>
          </a:p>
          <a:p>
            <a:pPr lvl="0">
              <a:lnSpc>
                <a:spcPct val="150000"/>
              </a:lnSpc>
            </a:pPr>
            <a:r>
              <a:rPr lang="es-AR" sz="1200" b="1" dirty="0"/>
              <a:t>MINUSCA</a:t>
            </a:r>
            <a:r>
              <a:rPr lang="es-AR" sz="1200" dirty="0"/>
              <a:t>: Misión Multidimensional Integrada de Estabilización de las Naciones Unidas en la República Centroafricana.</a:t>
            </a:r>
          </a:p>
          <a:p>
            <a:pPr lvl="0">
              <a:lnSpc>
                <a:spcPct val="150000"/>
              </a:lnSpc>
            </a:pPr>
            <a:r>
              <a:rPr lang="es-AR" sz="1200" b="1" dirty="0"/>
              <a:t>MONUSCO</a:t>
            </a:r>
            <a:r>
              <a:rPr lang="es-AR" sz="1200" dirty="0"/>
              <a:t> : Misión de Estabilización de las Naciones Unidas en la República Democrática del Congo. </a:t>
            </a:r>
          </a:p>
          <a:p>
            <a:pPr lvl="0">
              <a:lnSpc>
                <a:spcPct val="150000"/>
              </a:lnSpc>
            </a:pPr>
            <a:r>
              <a:rPr lang="es-AR" sz="1200" b="1" dirty="0"/>
              <a:t>UNISFA</a:t>
            </a:r>
            <a:r>
              <a:rPr lang="es-AR" sz="1200" dirty="0"/>
              <a:t> : Fuerza Provisional de Seguridad de las Naciones Unidas para Abyei (Sudán y Sudán del Sur). </a:t>
            </a:r>
          </a:p>
          <a:p>
            <a:pPr lvl="0">
              <a:lnSpc>
                <a:spcPct val="150000"/>
              </a:lnSpc>
            </a:pPr>
            <a:r>
              <a:rPr lang="es-AR" sz="1200" b="1" dirty="0"/>
              <a:t>UNMISS</a:t>
            </a:r>
            <a:r>
              <a:rPr lang="es-AR" sz="1200" dirty="0"/>
              <a:t> (Sudán del Sur): Misión de Asistencia de las Naciones Unidas en Sudán del Sur. </a:t>
            </a:r>
          </a:p>
          <a:p>
            <a:pPr algn="ctr">
              <a:lnSpc>
                <a:spcPct val="150000"/>
              </a:lnSpc>
            </a:pPr>
            <a:r>
              <a:rPr lang="es-AR" sz="1200" b="1" u="sng" dirty="0"/>
              <a:t>Oriente Medio y Asia </a:t>
            </a:r>
            <a:endParaRPr lang="es-AR" sz="1200" u="sng" dirty="0"/>
          </a:p>
          <a:p>
            <a:pPr lvl="0">
              <a:lnSpc>
                <a:spcPct val="150000"/>
              </a:lnSpc>
            </a:pPr>
            <a:r>
              <a:rPr lang="es-AR" sz="1200" b="1" dirty="0"/>
              <a:t>FNUOS / UNDOF</a:t>
            </a:r>
            <a:r>
              <a:rPr lang="es-AR" sz="1200" dirty="0"/>
              <a:t> (Altos del Golán - Siria e Israel): Fuerza de las Naciones Unidas de Observación de la Separación. </a:t>
            </a:r>
          </a:p>
          <a:p>
            <a:pPr lvl="0">
              <a:lnSpc>
                <a:spcPct val="150000"/>
              </a:lnSpc>
            </a:pPr>
            <a:r>
              <a:rPr lang="es-AR" sz="1200" b="1" dirty="0"/>
              <a:t>FPNUL / UNIFIL</a:t>
            </a:r>
            <a:r>
              <a:rPr lang="es-AR" sz="1200" dirty="0"/>
              <a:t> (Líbano): Fuerza Provisional de las Naciones Unidas en el Líbano. </a:t>
            </a:r>
          </a:p>
          <a:p>
            <a:pPr lvl="0">
              <a:lnSpc>
                <a:spcPct val="150000"/>
              </a:lnSpc>
            </a:pPr>
            <a:r>
              <a:rPr lang="es-AR" sz="1200" b="1" dirty="0"/>
              <a:t>UNMOGIP</a:t>
            </a:r>
            <a:r>
              <a:rPr lang="es-AR" sz="1200" dirty="0"/>
              <a:t> : Grupo Observadores Militares de las Naciones Unidas en la India y el Pakistán.</a:t>
            </a:r>
          </a:p>
          <a:p>
            <a:pPr lvl="0">
              <a:lnSpc>
                <a:spcPct val="150000"/>
              </a:lnSpc>
            </a:pPr>
            <a:r>
              <a:rPr lang="es-AR" sz="1200" b="1" dirty="0"/>
              <a:t>ONUVT / UNTSO</a:t>
            </a:r>
            <a:r>
              <a:rPr lang="es-AR" sz="1200" dirty="0"/>
              <a:t> (Oriente Medio): Organismo de las Naciones Unidas para la Vigilancia de la Tregua. </a:t>
            </a:r>
          </a:p>
          <a:p>
            <a:pPr algn="ctr">
              <a:lnSpc>
                <a:spcPct val="150000"/>
              </a:lnSpc>
            </a:pPr>
            <a:r>
              <a:rPr lang="es-AR" sz="1200" b="1" u="sng" dirty="0"/>
              <a:t>Europa </a:t>
            </a:r>
            <a:endParaRPr lang="es-AR" sz="1200" u="sng" dirty="0"/>
          </a:p>
          <a:p>
            <a:pPr lvl="0">
              <a:lnSpc>
                <a:spcPct val="150000"/>
              </a:lnSpc>
            </a:pPr>
            <a:r>
              <a:rPr lang="es-AR" sz="1200" b="1" dirty="0"/>
              <a:t>UNFICYP</a:t>
            </a:r>
            <a:r>
              <a:rPr lang="es-AR" sz="1200" dirty="0"/>
              <a:t>: Fuerza de las Naciones Unidas para el Mantenimiento de la Paz en Chipre. </a:t>
            </a:r>
          </a:p>
          <a:p>
            <a:pPr lvl="0">
              <a:lnSpc>
                <a:spcPct val="150000"/>
              </a:lnSpc>
            </a:pPr>
            <a:r>
              <a:rPr lang="es-AR" sz="1200" b="1" dirty="0"/>
              <a:t>UNMIK</a:t>
            </a:r>
            <a:r>
              <a:rPr lang="es-AR" sz="1200" dirty="0"/>
              <a:t> (Kosovo): Misión de Administración Provisional de las Naciones Unidas en Kosovo. </a:t>
            </a:r>
          </a:p>
          <a:p>
            <a:pPr algn="ctr">
              <a:lnSpc>
                <a:spcPct val="150000"/>
              </a:lnSpc>
            </a:pPr>
            <a:r>
              <a:rPr lang="es-AR" sz="1200" b="1" u="sng" dirty="0"/>
              <a:t>América</a:t>
            </a:r>
          </a:p>
          <a:p>
            <a:pPr>
              <a:lnSpc>
                <a:spcPct val="150000"/>
              </a:lnSpc>
            </a:pPr>
            <a:r>
              <a:rPr lang="es-AR" sz="1200" b="1" dirty="0"/>
              <a:t>UNVMC</a:t>
            </a:r>
            <a:r>
              <a:rPr lang="es-AR" sz="1200" i="1" dirty="0"/>
              <a:t> en Colombia – Misión de Verificación del Acuerdo de Paz con las FARC-EP. (dependen del Departamento de Asuntos Políticos y de Consolidación de la Paz).</a:t>
            </a:r>
          </a:p>
          <a:p>
            <a:pPr>
              <a:lnSpc>
                <a:spcPct val="150000"/>
              </a:lnSpc>
            </a:pPr>
            <a:endParaRPr lang="es-AR" sz="1200" dirty="0"/>
          </a:p>
        </p:txBody>
      </p:sp>
      <p:pic>
        <p:nvPicPr>
          <p:cNvPr id="6" name="Imagen 5">
            <a:extLst>
              <a:ext uri="{FF2B5EF4-FFF2-40B4-BE49-F238E27FC236}">
                <a16:creationId xmlns:a16="http://schemas.microsoft.com/office/drawing/2014/main" id="{708434D3-FCB1-01B4-3215-98CEC9E31C41}"/>
              </a:ext>
            </a:extLst>
          </p:cNvPr>
          <p:cNvPicPr>
            <a:picLocks noChangeAspect="1"/>
          </p:cNvPicPr>
          <p:nvPr/>
        </p:nvPicPr>
        <p:blipFill>
          <a:blip r:embed="rId2"/>
          <a:stretch>
            <a:fillRect/>
          </a:stretch>
        </p:blipFill>
        <p:spPr>
          <a:xfrm>
            <a:off x="0" y="98548"/>
            <a:ext cx="5940254" cy="6660904"/>
          </a:xfrm>
          <a:prstGeom prst="rect">
            <a:avLst/>
          </a:prstGeom>
          <a:ln w="28575">
            <a:solidFill>
              <a:schemeClr val="tx1"/>
            </a:solidFill>
          </a:ln>
        </p:spPr>
      </p:pic>
    </p:spTree>
    <p:extLst>
      <p:ext uri="{BB962C8B-B14F-4D97-AF65-F5344CB8AC3E}">
        <p14:creationId xmlns:p14="http://schemas.microsoft.com/office/powerpoint/2010/main" val="2403350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a:extLst>
              <a:ext uri="{FF2B5EF4-FFF2-40B4-BE49-F238E27FC236}">
                <a16:creationId xmlns:a16="http://schemas.microsoft.com/office/drawing/2014/main" id="{6AE1C28F-0D2D-96BA-33E1-B1A1615132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67757"/>
            <a:ext cx="4702628" cy="462915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nfanteria de Marina Argentina ⚓️ durante su despliegue en misiones de Paz  de la ONU 🇺🇳en Haiti 🇭🇹 a principios de siglo. #armadaargentina  #argentinaatwar #soldadoargentino">
            <a:extLst>
              <a:ext uri="{FF2B5EF4-FFF2-40B4-BE49-F238E27FC236}">
                <a16:creationId xmlns:a16="http://schemas.microsoft.com/office/drawing/2014/main" id="{2582643F-3692-3DB6-CCE1-5EF0FEE402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8719"/>
            <a:ext cx="4702629" cy="34671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47FAD60-0DAA-4A98-0F8A-7BDE734ECA03}"/>
              </a:ext>
            </a:extLst>
          </p:cNvPr>
          <p:cNvSpPr>
            <a:spLocks noChangeArrowheads="1"/>
          </p:cNvSpPr>
          <p:nvPr/>
        </p:nvSpPr>
        <p:spPr bwMode="auto">
          <a:xfrm>
            <a:off x="4889241" y="140444"/>
            <a:ext cx="7302759" cy="6848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ctr" defTabSz="914400" rtl="0" eaLnBrk="0" fontAlgn="base" latinLnBrk="0" hangingPunct="0">
              <a:lnSpc>
                <a:spcPct val="200000"/>
              </a:lnSpc>
              <a:spcBef>
                <a:spcPct val="0"/>
              </a:spcBef>
              <a:spcAft>
                <a:spcPct val="0"/>
              </a:spcAft>
              <a:buClrTx/>
              <a:buSzTx/>
              <a:buFontTx/>
              <a:buNone/>
              <a:tabLst/>
            </a:pPr>
            <a:r>
              <a:rPr kumimoji="0" lang="es-AR" altLang="es-AR" sz="1400" b="1" i="0" u="none" strike="noStrike" cap="none" normalizeH="0" baseline="0" dirty="0">
                <a:ln>
                  <a:noFill/>
                </a:ln>
                <a:solidFill>
                  <a:schemeClr val="tx1"/>
                </a:solidFill>
                <a:effectLst/>
                <a:latin typeface="Google Sans Text"/>
              </a:rPr>
              <a:t>Transformaciones Generales en las Operaciones de Mantenimiento de la Paz (OMP)</a:t>
            </a:r>
            <a:endParaRPr kumimoji="0" lang="es-AR" altLang="es-AR" sz="14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s-AR" altLang="es-AR" sz="1100" b="0" i="0" u="none" strike="noStrike" cap="none" normalizeH="0" baseline="0" dirty="0">
                <a:ln>
                  <a:noFill/>
                </a:ln>
                <a:solidFill>
                  <a:schemeClr val="tx1"/>
                </a:solidFill>
                <a:effectLst/>
                <a:latin typeface="Google Sans Text"/>
              </a:rPr>
              <a:t>Las Operaciones de Mantenimiento de la Paz de las Naciones Unidas atraviesan una fase de profunda reconfiguración estratégica, condicionada por severas restricciones financieras, tensiones geopolíticas globales y cuestionamientos crecientes sobre la eficacia de sus mandatos ante conflictos de carácter regional e interestatal. </a:t>
            </a:r>
            <a:endParaRPr kumimoji="0" lang="es-AR" altLang="es-AR" sz="1100" b="0" i="0" u="none" strike="noStrike" cap="none" normalizeH="0" baseline="0" dirty="0">
              <a:ln>
                <a:noFill/>
              </a:ln>
              <a:solidFill>
                <a:schemeClr val="tx1"/>
              </a:solidFill>
              <a:effectLst/>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s-AR" altLang="es-AR" sz="1100" b="0" i="0" u="none" strike="noStrike" cap="none" normalizeH="0" baseline="0" dirty="0">
                <a:ln>
                  <a:noFill/>
                </a:ln>
                <a:solidFill>
                  <a:schemeClr val="tx1"/>
                </a:solidFill>
                <a:effectLst/>
                <a:latin typeface="Google Sans Text"/>
              </a:rPr>
              <a:t>Entre los vectores de transformación y ajuste más relevantes se destacan: </a:t>
            </a:r>
            <a:endParaRPr kumimoji="0" lang="es-AR" altLang="es-AR" sz="1100" b="0" i="0" u="none" strike="noStrike" cap="none" normalizeH="0" baseline="0" dirty="0">
              <a:ln>
                <a:noFill/>
              </a:ln>
              <a:solidFill>
                <a:schemeClr val="tx1"/>
              </a:solidFill>
              <a:effectLst/>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s-AR" altLang="es-AR" sz="1100" b="1" i="0" u="none" strike="noStrike" cap="none" normalizeH="0" baseline="0" dirty="0">
                <a:ln>
                  <a:noFill/>
                </a:ln>
                <a:solidFill>
                  <a:schemeClr val="tx1"/>
                </a:solidFill>
                <a:effectLst/>
                <a:latin typeface="Google Sans Text"/>
              </a:rPr>
              <a:t>Reconfiguración y cierre progresivo de misiones:</a:t>
            </a:r>
            <a:r>
              <a:rPr kumimoji="0" lang="es-AR" altLang="es-AR" sz="1100" b="0" i="0" u="none" strike="noStrike" cap="none" normalizeH="0" baseline="0" dirty="0">
                <a:ln>
                  <a:noFill/>
                </a:ln>
                <a:solidFill>
                  <a:schemeClr val="tx1"/>
                </a:solidFill>
                <a:effectLst/>
                <a:latin typeface="Google Sans Text"/>
              </a:rPr>
              <a:t> Enmarcado en esta tendencia, se ha iniciado la cuenta regresiva para la conclusión del mandato de la FPNUL (Líbano), proyectada para finales de 2026.</a:t>
            </a:r>
          </a:p>
          <a:p>
            <a:pPr marL="0" marR="0" lvl="0" indent="0" algn="l" defTabSz="914400" rtl="0" eaLnBrk="0" fontAlgn="base" latinLnBrk="0" hangingPunct="0">
              <a:lnSpc>
                <a:spcPct val="200000"/>
              </a:lnSpc>
              <a:spcBef>
                <a:spcPct val="0"/>
              </a:spcBef>
              <a:spcAft>
                <a:spcPct val="0"/>
              </a:spcAft>
              <a:buClrTx/>
              <a:buSzTx/>
              <a:tabLst/>
            </a:pPr>
            <a:r>
              <a:rPr kumimoji="0" lang="es-AR" altLang="es-AR" sz="1100" b="0" i="0" u="none" strike="noStrike" cap="none" normalizeH="0" baseline="0" dirty="0">
                <a:ln>
                  <a:noFill/>
                </a:ln>
                <a:solidFill>
                  <a:schemeClr val="tx1"/>
                </a:solidFill>
                <a:effectLst/>
                <a:latin typeface="Google Sans Text"/>
              </a:rPr>
              <a:t> </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es-AR" altLang="es-AR" sz="1100" b="1" i="0" u="none" strike="noStrike" cap="none" normalizeH="0" baseline="0" dirty="0">
                <a:ln>
                  <a:noFill/>
                </a:ln>
                <a:solidFill>
                  <a:schemeClr val="tx1"/>
                </a:solidFill>
                <a:effectLst/>
                <a:latin typeface="Google Sans Text"/>
              </a:rPr>
              <a:t>Ajuste presupuestario y repliegue operativo:</a:t>
            </a:r>
            <a:r>
              <a:rPr kumimoji="0" lang="es-AR" altLang="es-AR" sz="1100" b="0" i="0" u="none" strike="noStrike" cap="none" normalizeH="0" baseline="0" dirty="0">
                <a:ln>
                  <a:noFill/>
                </a:ln>
                <a:solidFill>
                  <a:schemeClr val="tx1"/>
                </a:solidFill>
                <a:effectLst/>
                <a:latin typeface="Google Sans Text"/>
              </a:rPr>
              <a:t> La crisis financiera global que impacta a la ONU ha forzado la de los despliegues y ha acelerado los procesos de salida o reestructuración táctica en diversas regiones. </a:t>
            </a:r>
          </a:p>
          <a:p>
            <a:pPr marL="0" marR="0" lvl="0" indent="0" algn="l" defTabSz="914400" rtl="0" eaLnBrk="0" fontAlgn="base" latinLnBrk="0" hangingPunct="0">
              <a:lnSpc>
                <a:spcPct val="200000"/>
              </a:lnSpc>
              <a:spcBef>
                <a:spcPct val="0"/>
              </a:spcBef>
              <a:spcAft>
                <a:spcPct val="0"/>
              </a:spcAft>
              <a:buClrTx/>
              <a:buSzTx/>
              <a:tabLst/>
            </a:pPr>
            <a:endParaRPr kumimoji="0" lang="es-AR" altLang="es-AR" sz="1100" b="0" i="0" u="none" strike="noStrike" cap="none" normalizeH="0" baseline="0" dirty="0">
              <a:ln>
                <a:noFill/>
              </a:ln>
              <a:solidFill>
                <a:schemeClr val="tx1"/>
              </a:solidFill>
              <a:effectLst/>
              <a:latin typeface="Google Sans Text"/>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s-AR" altLang="es-AR" sz="1100" b="1" i="0" u="none" strike="noStrike" cap="none" normalizeH="0" baseline="0" dirty="0">
                <a:ln>
                  <a:noFill/>
                </a:ln>
                <a:solidFill>
                  <a:schemeClr val="tx1"/>
                </a:solidFill>
                <a:effectLst/>
                <a:latin typeface="Google Sans Text"/>
              </a:rPr>
              <a:t>Adaptación doctrinal, entrenamiento y autodefensa:</a:t>
            </a:r>
            <a:r>
              <a:rPr kumimoji="0" lang="es-AR" altLang="es-AR" sz="1100" b="0" i="0" u="none" strike="noStrike" cap="none" normalizeH="0" baseline="0" dirty="0">
                <a:ln>
                  <a:noFill/>
                </a:ln>
                <a:solidFill>
                  <a:schemeClr val="tx1"/>
                </a:solidFill>
                <a:effectLst/>
                <a:latin typeface="Google Sans Text"/>
              </a:rPr>
              <a:t> El incremento sistemático de ataques directos contra cascos azules y el paulatino desgaste de la percepción de neutralidad han obligado a adecuar los esquemas de entrenamiento y a reforzar las capacidades de autodefensa del personal desplegado. </a:t>
            </a:r>
          </a:p>
          <a:p>
            <a:pPr marL="0" marR="0" lvl="0" indent="0" algn="l" defTabSz="914400" rtl="0" eaLnBrk="0" fontAlgn="base" latinLnBrk="0" hangingPunct="0">
              <a:lnSpc>
                <a:spcPct val="200000"/>
              </a:lnSpc>
              <a:spcBef>
                <a:spcPct val="0"/>
              </a:spcBef>
              <a:spcAft>
                <a:spcPct val="0"/>
              </a:spcAft>
              <a:buClrTx/>
              <a:buSzTx/>
              <a:tabLst/>
            </a:pPr>
            <a:endParaRPr kumimoji="0" lang="es-AR" altLang="es-AR" sz="1100" b="0" i="0" u="none" strike="noStrike" cap="none" normalizeH="0" baseline="0" dirty="0">
              <a:ln>
                <a:noFill/>
              </a:ln>
              <a:solidFill>
                <a:schemeClr val="tx1"/>
              </a:solidFill>
              <a:effectLst/>
              <a:latin typeface="Google Sans Text"/>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es-AR" altLang="es-AR" sz="1100" b="1" i="0" u="none" strike="noStrike" cap="none" normalizeH="0" baseline="0" dirty="0">
                <a:ln>
                  <a:noFill/>
                </a:ln>
                <a:solidFill>
                  <a:schemeClr val="tx1"/>
                </a:solidFill>
                <a:effectLst/>
                <a:latin typeface="Google Sans Text"/>
              </a:rPr>
              <a:t>Rediseño estratégico de mandatos ("Reseteo Global"):</a:t>
            </a:r>
            <a:r>
              <a:rPr kumimoji="0" lang="es-AR" altLang="es-AR" sz="1100" b="0" i="0" u="none" strike="noStrike" cap="none" normalizeH="0" baseline="0" dirty="0">
                <a:ln>
                  <a:noFill/>
                </a:ln>
                <a:solidFill>
                  <a:schemeClr val="tx1"/>
                </a:solidFill>
                <a:effectLst/>
                <a:latin typeface="Google Sans Text"/>
              </a:rPr>
              <a:t> Ante la proliferación de actores armados no estatales y la rápida incorporación de tecnologías avanzadas en los teatros de operaciones, la ONU evalúa migrar hacia mandatos más flexibles. Se otorga así mayor prioridad a la diplomacia preventiva y a las alianzas de seguridad regional en aquellos escenarios donde el despliegue de contingentes tradicionales resulta inoperante o inviable.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AR" altLang="es-A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06875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4F93F-78BE-6B4F-5DB6-313F582F215E}"/>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590A40C5-7F01-6AB7-A7BC-D545911B0C02}"/>
              </a:ext>
            </a:extLst>
          </p:cNvPr>
          <p:cNvSpPr txBox="1"/>
          <p:nvPr/>
        </p:nvSpPr>
        <p:spPr>
          <a:xfrm>
            <a:off x="5688832" y="271582"/>
            <a:ext cx="6255273" cy="6586418"/>
          </a:xfrm>
          <a:prstGeom prst="rect">
            <a:avLst/>
          </a:prstGeom>
          <a:noFill/>
        </p:spPr>
        <p:txBody>
          <a:bodyPr wrap="square" rtlCol="0">
            <a:spAutoFit/>
          </a:bodyPr>
          <a:lstStyle/>
          <a:p>
            <a:pPr algn="ctr"/>
            <a:r>
              <a:rPr lang="es-AR" sz="2400" b="1" dirty="0"/>
              <a:t>Participación e Iniciativas Estratégicas de la República Argentina</a:t>
            </a:r>
          </a:p>
          <a:p>
            <a:pPr algn="ctr"/>
            <a:endParaRPr lang="es-AR" sz="2400" b="1" dirty="0"/>
          </a:p>
          <a:p>
            <a:pPr algn="ctr"/>
            <a:endParaRPr lang="es-AR" sz="2400" b="1" dirty="0"/>
          </a:p>
          <a:p>
            <a:pPr algn="ctr"/>
            <a:r>
              <a:rPr lang="es-AR" sz="2400" b="1" dirty="0"/>
              <a:t>Presencia Operativa en Misiones ONU</a:t>
            </a:r>
          </a:p>
          <a:p>
            <a:endParaRPr lang="es-AR" sz="2400" dirty="0"/>
          </a:p>
          <a:p>
            <a:endParaRPr lang="es-AR" sz="2400" dirty="0"/>
          </a:p>
          <a:p>
            <a:pPr marL="447675" lvl="0" indent="-285750">
              <a:lnSpc>
                <a:spcPct val="200000"/>
              </a:lnSpc>
              <a:buFont typeface="Arial" panose="020B0604020202020204" pitchFamily="34" charset="0"/>
              <a:buChar char="•"/>
            </a:pPr>
            <a:r>
              <a:rPr lang="es-AR" sz="2400" dirty="0"/>
              <a:t>UNFICYP (una Fuerza de Tareas) </a:t>
            </a:r>
          </a:p>
          <a:p>
            <a:pPr marL="447675" lvl="0" indent="-285750">
              <a:lnSpc>
                <a:spcPct val="200000"/>
              </a:lnSpc>
              <a:buFont typeface="Arial" panose="020B0604020202020204" pitchFamily="34" charset="0"/>
              <a:buChar char="•"/>
            </a:pPr>
            <a:r>
              <a:rPr lang="es-AR" sz="2400" dirty="0"/>
              <a:t>MINURSO</a:t>
            </a:r>
          </a:p>
          <a:p>
            <a:pPr marL="447675" lvl="0" indent="-285750">
              <a:lnSpc>
                <a:spcPct val="200000"/>
              </a:lnSpc>
              <a:buFont typeface="Arial" panose="020B0604020202020204" pitchFamily="34" charset="0"/>
              <a:buChar char="•"/>
            </a:pPr>
            <a:r>
              <a:rPr lang="es-AR" sz="2400" dirty="0"/>
              <a:t>UNTSO</a:t>
            </a:r>
          </a:p>
          <a:p>
            <a:pPr marL="447675" lvl="0" indent="-285750">
              <a:lnSpc>
                <a:spcPct val="200000"/>
              </a:lnSpc>
              <a:buFont typeface="Arial" panose="020B0604020202020204" pitchFamily="34" charset="0"/>
              <a:buChar char="•"/>
            </a:pPr>
            <a:r>
              <a:rPr lang="es-AR" sz="2400" dirty="0"/>
              <a:t>MINUSCA </a:t>
            </a:r>
          </a:p>
          <a:p>
            <a:pPr marL="447675" lvl="0" indent="-285750">
              <a:lnSpc>
                <a:spcPct val="200000"/>
              </a:lnSpc>
              <a:buFont typeface="Arial" panose="020B0604020202020204" pitchFamily="34" charset="0"/>
              <a:buChar char="•"/>
            </a:pPr>
            <a:r>
              <a:rPr lang="es-AR" sz="2400" dirty="0"/>
              <a:t>UNVMC </a:t>
            </a:r>
          </a:p>
          <a:p>
            <a:endParaRPr lang="es-AR" sz="1400" dirty="0"/>
          </a:p>
        </p:txBody>
      </p:sp>
      <p:sp>
        <p:nvSpPr>
          <p:cNvPr id="3" name="Rectangle 2">
            <a:extLst>
              <a:ext uri="{FF2B5EF4-FFF2-40B4-BE49-F238E27FC236}">
                <a16:creationId xmlns:a16="http://schemas.microsoft.com/office/drawing/2014/main" id="{2F60E906-4602-6364-66FC-AA639EF2A467}"/>
              </a:ext>
            </a:extLst>
          </p:cNvPr>
          <p:cNvSpPr>
            <a:spLocks noChangeArrowheads="1"/>
          </p:cNvSpPr>
          <p:nvPr/>
        </p:nvSpPr>
        <p:spPr bwMode="auto">
          <a:xfrm>
            <a:off x="467360" y="633661"/>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s-AR" altLang="es-AR" sz="1800" b="0" i="0" u="none" strike="noStrike" cap="none" normalizeH="0" baseline="0" dirty="0">
              <a:ln>
                <a:noFill/>
              </a:ln>
              <a:solidFill>
                <a:schemeClr val="tx1"/>
              </a:solidFill>
              <a:effectLst/>
              <a:latin typeface="Arial" panose="020B0604020202020204" pitchFamily="34" charset="0"/>
            </a:endParaRPr>
          </a:p>
        </p:txBody>
      </p:sp>
      <p:sp>
        <p:nvSpPr>
          <p:cNvPr id="6" name="CuadroTexto 5">
            <a:extLst>
              <a:ext uri="{FF2B5EF4-FFF2-40B4-BE49-F238E27FC236}">
                <a16:creationId xmlns:a16="http://schemas.microsoft.com/office/drawing/2014/main" id="{47D5F173-C5FD-B681-08C9-441F1C6E628D}"/>
              </a:ext>
            </a:extLst>
          </p:cNvPr>
          <p:cNvSpPr txBox="1"/>
          <p:nvPr/>
        </p:nvSpPr>
        <p:spPr>
          <a:xfrm>
            <a:off x="8402439" y="4899579"/>
            <a:ext cx="3335468" cy="461665"/>
          </a:xfrm>
          <a:prstGeom prst="rect">
            <a:avLst/>
          </a:prstGeom>
          <a:noFill/>
        </p:spPr>
        <p:txBody>
          <a:bodyPr wrap="square">
            <a:spAutoFit/>
          </a:bodyPr>
          <a:lstStyle/>
          <a:p>
            <a:r>
              <a:rPr lang="es-AR" sz="2400" dirty="0"/>
              <a:t>observadores militares </a:t>
            </a:r>
          </a:p>
        </p:txBody>
      </p:sp>
      <p:sp>
        <p:nvSpPr>
          <p:cNvPr id="7" name="Cerrar llave 6">
            <a:extLst>
              <a:ext uri="{FF2B5EF4-FFF2-40B4-BE49-F238E27FC236}">
                <a16:creationId xmlns:a16="http://schemas.microsoft.com/office/drawing/2014/main" id="{FCF87349-62A3-7C13-C6C0-7BA40BE5AC9E}"/>
              </a:ext>
            </a:extLst>
          </p:cNvPr>
          <p:cNvSpPr/>
          <p:nvPr/>
        </p:nvSpPr>
        <p:spPr>
          <a:xfrm>
            <a:off x="7688424" y="3947674"/>
            <a:ext cx="558384" cy="2415803"/>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pic>
        <p:nvPicPr>
          <p:cNvPr id="1028" name="Picture 4" descr="Antes, la fuerza podía usarse si era atacado primero. Hoy, se puede usar “en defensa del mandato”. Foto: Archivo DEF.">
            <a:extLst>
              <a:ext uri="{FF2B5EF4-FFF2-40B4-BE49-F238E27FC236}">
                <a16:creationId xmlns:a16="http://schemas.microsoft.com/office/drawing/2014/main" id="{B43A8FA2-4CDD-8F53-3F46-3ACAADBA0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43" y="0"/>
            <a:ext cx="5467429" cy="3210339"/>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n 8">
            <a:extLst>
              <a:ext uri="{FF2B5EF4-FFF2-40B4-BE49-F238E27FC236}">
                <a16:creationId xmlns:a16="http://schemas.microsoft.com/office/drawing/2014/main" id="{75B4138E-5724-8B5B-A392-2C2D693932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60" y="3210339"/>
            <a:ext cx="5504532" cy="3647660"/>
          </a:xfrm>
          <a:prstGeom prst="rect">
            <a:avLst/>
          </a:prstGeom>
        </p:spPr>
      </p:pic>
    </p:spTree>
    <p:extLst>
      <p:ext uri="{BB962C8B-B14F-4D97-AF65-F5344CB8AC3E}">
        <p14:creationId xmlns:p14="http://schemas.microsoft.com/office/powerpoint/2010/main" val="2095362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CDEFB-86EE-E157-8365-DE22A81ED4BB}"/>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A2EB30E-C5CF-0713-EFAB-22418E368EFD}"/>
              </a:ext>
            </a:extLst>
          </p:cNvPr>
          <p:cNvSpPr txBox="1"/>
          <p:nvPr/>
        </p:nvSpPr>
        <p:spPr>
          <a:xfrm>
            <a:off x="5934789" y="423989"/>
            <a:ext cx="6027978" cy="6309420"/>
          </a:xfrm>
          <a:prstGeom prst="rect">
            <a:avLst/>
          </a:prstGeom>
          <a:noFill/>
        </p:spPr>
        <p:txBody>
          <a:bodyPr wrap="square" rtlCol="0">
            <a:spAutoFit/>
          </a:bodyPr>
          <a:lstStyle/>
          <a:p>
            <a:pPr algn="ctr">
              <a:lnSpc>
                <a:spcPct val="150000"/>
              </a:lnSpc>
            </a:pPr>
            <a:r>
              <a:rPr lang="es-AR" sz="2000" b="1" dirty="0"/>
              <a:t>Capacidades Bilaterales de Respuesta Rápida: Fuerza "Cruz del Sur"</a:t>
            </a:r>
          </a:p>
          <a:p>
            <a:pPr>
              <a:lnSpc>
                <a:spcPct val="150000"/>
              </a:lnSpc>
            </a:pPr>
            <a:endParaRPr lang="es-AR" sz="2000" dirty="0"/>
          </a:p>
          <a:p>
            <a:pPr algn="just">
              <a:lnSpc>
                <a:spcPct val="150000"/>
              </a:lnSpc>
            </a:pPr>
            <a:r>
              <a:rPr lang="es-AR" sz="2000" dirty="0"/>
              <a:t>En el plano regional, destaca la Fuerza de Paz Conjunta Combinada "Cruz del Sur", integrada por Argentina y Chile. Constituye una unidad militar binacional en alistamiento (con un efectivo de entre 1.000 y 1.200 tropas), concebida para ser desplegada a requerimiento del Consejo de Seguridad de las Naciones Unidas. Dispone de una capacidad estandarizada de autosuficiencia logística estimada de 60 a 90 días.</a:t>
            </a:r>
          </a:p>
          <a:p>
            <a:pPr algn="just">
              <a:lnSpc>
                <a:spcPct val="150000"/>
              </a:lnSpc>
            </a:pPr>
            <a:r>
              <a:rPr lang="es-AR" sz="2000" dirty="0"/>
              <a:t>Significa </a:t>
            </a:r>
            <a:r>
              <a:rPr lang="es-AR" sz="2000" dirty="0" err="1"/>
              <a:t>tambi</a:t>
            </a:r>
            <a:r>
              <a:rPr lang="es-CO" sz="2000" dirty="0" err="1"/>
              <a:t>én</a:t>
            </a:r>
            <a:r>
              <a:rPr lang="es-CO" sz="2000" dirty="0"/>
              <a:t> una excelente herramienta de confianza mutua. </a:t>
            </a:r>
            <a:endParaRPr lang="es-AR" sz="2000" dirty="0"/>
          </a:p>
          <a:p>
            <a:endParaRPr lang="es-AR" sz="1400" dirty="0"/>
          </a:p>
        </p:txBody>
      </p:sp>
      <p:sp>
        <p:nvSpPr>
          <p:cNvPr id="3" name="Rectangle 2">
            <a:extLst>
              <a:ext uri="{FF2B5EF4-FFF2-40B4-BE49-F238E27FC236}">
                <a16:creationId xmlns:a16="http://schemas.microsoft.com/office/drawing/2014/main" id="{598E2C89-05F9-69EE-D214-76DF7B127D71}"/>
              </a:ext>
            </a:extLst>
          </p:cNvPr>
          <p:cNvSpPr>
            <a:spLocks noChangeArrowheads="1"/>
          </p:cNvSpPr>
          <p:nvPr/>
        </p:nvSpPr>
        <p:spPr bwMode="auto">
          <a:xfrm>
            <a:off x="467360" y="633661"/>
            <a:ext cx="801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s-AR" altLang="es-AR" sz="1800" b="0" i="0" u="none" strike="noStrike" cap="none" normalizeH="0" baseline="0" dirty="0">
              <a:ln>
                <a:noFill/>
              </a:ln>
              <a:solidFill>
                <a:schemeClr val="tx1"/>
              </a:solidFill>
              <a:effectLst/>
              <a:latin typeface="Arial" panose="020B0604020202020204" pitchFamily="34" charset="0"/>
            </a:endParaRPr>
          </a:p>
        </p:txBody>
      </p:sp>
      <p:pic>
        <p:nvPicPr>
          <p:cNvPr id="2050" name="Picture 2">
            <a:extLst>
              <a:ext uri="{FF2B5EF4-FFF2-40B4-BE49-F238E27FC236}">
                <a16:creationId xmlns:a16="http://schemas.microsoft.com/office/drawing/2014/main" id="{813F8E2F-7CEF-22BE-AA42-2E663534D9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9890" y="31276"/>
            <a:ext cx="2643559" cy="262616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4301BE1-FD19-16F7-D53D-1548FB63C7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85796"/>
            <a:ext cx="5643341" cy="3840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606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La Fuerza de Represión de las Pandillas (GSF) en Haití tiene previsto comenzar sus operaciones este mes de junio, en un nuevo capítulo de asistencia internacional al país más pobre de América.">
            <a:extLst>
              <a:ext uri="{FF2B5EF4-FFF2-40B4-BE49-F238E27FC236}">
                <a16:creationId xmlns:a16="http://schemas.microsoft.com/office/drawing/2014/main" id="{69D4D7C4-F513-8D0F-3B4D-A59613ECAF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23799" cy="690510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0BBE8E1-5909-720C-F108-333C73926A3F}"/>
              </a:ext>
            </a:extLst>
          </p:cNvPr>
          <p:cNvSpPr>
            <a:spLocks noChangeArrowheads="1"/>
          </p:cNvSpPr>
          <p:nvPr/>
        </p:nvSpPr>
        <p:spPr bwMode="auto">
          <a:xfrm>
            <a:off x="5811789" y="94806"/>
            <a:ext cx="6380211" cy="6500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ctr" defTabSz="914400" rtl="0" eaLnBrk="0" fontAlgn="base" latinLnBrk="0" hangingPunct="0">
              <a:lnSpc>
                <a:spcPct val="150000"/>
              </a:lnSpc>
              <a:spcBef>
                <a:spcPct val="0"/>
              </a:spcBef>
              <a:spcAft>
                <a:spcPct val="0"/>
              </a:spcAft>
              <a:buClrTx/>
              <a:buSzTx/>
              <a:buFontTx/>
              <a:buNone/>
              <a:tabLst/>
            </a:pPr>
            <a:r>
              <a:rPr kumimoji="0" lang="es-AR" altLang="es-AR" sz="1600" b="1" i="0" u="none" strike="noStrike" cap="none" normalizeH="0" baseline="0" dirty="0">
                <a:ln>
                  <a:noFill/>
                </a:ln>
                <a:solidFill>
                  <a:schemeClr val="tx1"/>
                </a:solidFill>
                <a:effectLst/>
                <a:latin typeface="Google Sans Text"/>
              </a:rPr>
              <a:t>Nuevos Horizontes y Escenarios de Cooperación Internacional</a:t>
            </a:r>
            <a:endParaRPr kumimoji="0" lang="es-AR" altLang="es-AR" sz="1600" b="1" i="0" u="none" strike="noStrike" cap="none" normalizeH="0" baseline="0" dirty="0">
              <a:ln>
                <a:noFill/>
              </a:ln>
              <a:solidFill>
                <a:schemeClr val="tx1"/>
              </a:solidFill>
              <a:effectLst/>
              <a:latin typeface="Google Sans"/>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es-AR" altLang="es-AR" sz="1600" b="1" i="0" u="none" strike="noStrike" cap="none" normalizeH="0" baseline="0" dirty="0">
                <a:ln>
                  <a:noFill/>
                </a:ln>
                <a:solidFill>
                  <a:schemeClr val="tx1"/>
                </a:solidFill>
                <a:effectLst/>
                <a:latin typeface="Google Sans Text"/>
              </a:rPr>
              <a:t>Análisis de Contribución en Haití: Fuerza de Represión de Pandillas (GSF)</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s-AR" altLang="es-AR" sz="1600"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s-AR" altLang="es-AR" sz="1600" b="0" i="0" u="none" strike="noStrike" cap="none" normalizeH="0" baseline="0" dirty="0">
                <a:ln>
                  <a:noFill/>
                </a:ln>
                <a:solidFill>
                  <a:schemeClr val="tx1"/>
                </a:solidFill>
                <a:effectLst/>
                <a:latin typeface="Google Sans Text"/>
              </a:rPr>
              <a:t>El 1 de octubre de 2025, el Consejo de Seguridad de la ONU autorizó el establecimiento de la Fuerza de Represión de las Pandillas (GSF) en Haití. Proyectada con un pie de fuerza de 5.550 efectivos, la GSF tiene como objetivo apoyar a las autoridades locales en la neutralización de grupos delictivos armados, la protección de infraestructura crítica y la facilitación del acceso humanitario. </a:t>
            </a:r>
          </a:p>
          <a:p>
            <a:pPr marL="0" marR="0" lvl="0" indent="0" algn="l" defTabSz="914400" rtl="0" eaLnBrk="0" fontAlgn="base" latinLnBrk="0" hangingPunct="0">
              <a:lnSpc>
                <a:spcPct val="200000"/>
              </a:lnSpc>
              <a:spcBef>
                <a:spcPct val="0"/>
              </a:spcBef>
              <a:spcAft>
                <a:spcPct val="0"/>
              </a:spcAft>
              <a:buClrTx/>
              <a:buSzTx/>
              <a:buFontTx/>
              <a:buNone/>
              <a:tabLst/>
            </a:pPr>
            <a:endParaRPr kumimoji="0" lang="es-AR" altLang="es-AR" sz="1600" b="0" i="0" u="none" strike="noStrike" cap="none" normalizeH="0" baseline="0" dirty="0">
              <a:ln>
                <a:noFill/>
              </a:ln>
              <a:solidFill>
                <a:schemeClr val="tx1"/>
              </a:solidFill>
              <a:effectLst/>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s-AR" altLang="es-AR" sz="1600" b="0" i="0" u="none" strike="noStrike" cap="none" normalizeH="0" baseline="0" dirty="0">
                <a:ln>
                  <a:noFill/>
                </a:ln>
                <a:solidFill>
                  <a:schemeClr val="tx1"/>
                </a:solidFill>
                <a:effectLst/>
                <a:latin typeface="Google Sans Text"/>
              </a:rPr>
              <a:t>Aunque la GSF no encuadra formalmente como una OMP tradicional, las Naciones Unidas evalúan la eventual incorporación de un elemento de apoyo logístico o técnico por parte de Argentina, opción que se encuentra en fase de análisis interinstitucional.</a:t>
            </a:r>
            <a:endParaRPr kumimoji="0" lang="es-AR" altLang="es-AR"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37432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B1DDD-6AFD-62C6-1C61-B7175BFA0999}"/>
            </a:ext>
          </a:extLst>
        </p:cNvPr>
        <p:cNvGrpSpPr/>
        <p:nvPr/>
      </p:nvGrpSpPr>
      <p:grpSpPr>
        <a:xfrm>
          <a:off x="0" y="0"/>
          <a:ext cx="0" cy="0"/>
          <a:chOff x="0" y="0"/>
          <a:chExt cx="0" cy="0"/>
        </a:xfrm>
      </p:grpSpPr>
      <p:pic>
        <p:nvPicPr>
          <p:cNvPr id="2050" name="Picture 2" descr="map of CSDP Missions May 2026">
            <a:extLst>
              <a:ext uri="{FF2B5EF4-FFF2-40B4-BE49-F238E27FC236}">
                <a16:creationId xmlns:a16="http://schemas.microsoft.com/office/drawing/2014/main" id="{E7CC4C16-C363-93F2-9A7B-955894C854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625"/>
            <a:ext cx="609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D1EF7AD-E978-66B3-9D15-F5F2ED717647}"/>
              </a:ext>
            </a:extLst>
          </p:cNvPr>
          <p:cNvSpPr>
            <a:spLocks noChangeArrowheads="1"/>
          </p:cNvSpPr>
          <p:nvPr/>
        </p:nvSpPr>
        <p:spPr bwMode="auto">
          <a:xfrm>
            <a:off x="6494106" y="187052"/>
            <a:ext cx="5679234" cy="6971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ctr" defTabSz="914400" rtl="0" eaLnBrk="0" fontAlgn="base" latinLnBrk="0" hangingPunct="0">
              <a:lnSpc>
                <a:spcPct val="150000"/>
              </a:lnSpc>
              <a:spcBef>
                <a:spcPct val="0"/>
              </a:spcBef>
              <a:spcAft>
                <a:spcPct val="0"/>
              </a:spcAft>
              <a:buClrTx/>
              <a:buSzTx/>
              <a:buFontTx/>
              <a:buNone/>
              <a:tabLst/>
            </a:pPr>
            <a:r>
              <a:rPr kumimoji="0" lang="es-AR" altLang="es-AR" b="1" i="0" u="none" strike="noStrike" cap="none" normalizeH="0" baseline="0" dirty="0">
                <a:ln>
                  <a:noFill/>
                </a:ln>
                <a:solidFill>
                  <a:schemeClr val="tx1"/>
                </a:solidFill>
                <a:effectLst/>
                <a:latin typeface="Google Sans Text"/>
              </a:rPr>
              <a:t>Cooperación Estratégica con la Unión Europea</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es-AR" altLang="es-AR" b="1" i="0" u="none" strike="noStrike" cap="none" normalizeH="0" baseline="0" dirty="0">
              <a:ln>
                <a:noFill/>
              </a:ln>
              <a:solidFill>
                <a:schemeClr val="tx1"/>
              </a:solidFill>
              <a:effectLst/>
              <a:latin typeface="Google Sans"/>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s-AR" altLang="es-AR" b="0" i="0" u="none" strike="noStrike" cap="none" normalizeH="0" baseline="0" dirty="0">
                <a:ln>
                  <a:noFill/>
                </a:ln>
                <a:solidFill>
                  <a:schemeClr val="tx1"/>
                </a:solidFill>
                <a:effectLst/>
                <a:latin typeface="Google Sans Text"/>
              </a:rPr>
              <a:t>En junio de 2026, la Unión Europea formuló una invitación oficial a la República Argentina para sumarse a sus misiones y operaciones en el marco de la Política Común de Seguridad y Defensa (PCSD), iniciativa que aún no se ha materializado en operaciones de campo. </a:t>
            </a:r>
            <a:endParaRPr kumimoji="0" lang="es-AR" altLang="es-AR"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endParaRPr kumimoji="0" lang="es-AR" altLang="es-AR" b="0" i="0" u="none" strike="noStrike" cap="none" normalizeH="0" baseline="0" dirty="0">
              <a:ln>
                <a:noFill/>
              </a:ln>
              <a:solidFill>
                <a:schemeClr val="tx1"/>
              </a:solidFill>
              <a:effectLst/>
              <a:latin typeface="Google Sans Tex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s-AR" altLang="es-AR" b="0" i="0" u="none" strike="noStrike" cap="none" normalizeH="0" baseline="0" dirty="0">
                <a:ln>
                  <a:noFill/>
                </a:ln>
                <a:solidFill>
                  <a:schemeClr val="tx1"/>
                </a:solidFill>
                <a:effectLst/>
                <a:latin typeface="Google Sans Text"/>
              </a:rPr>
              <a:t>Las operaciones de la UE están orientadas a: </a:t>
            </a:r>
            <a:endParaRPr kumimoji="0" lang="es-AR" altLang="es-AR" b="0" i="0" u="none" strike="noStrike" cap="none" normalizeH="0" baseline="0" dirty="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es-AR" altLang="es-AR" b="0" i="0" u="none" strike="noStrike" cap="none" normalizeH="0" baseline="0" dirty="0">
                <a:ln>
                  <a:noFill/>
                </a:ln>
                <a:solidFill>
                  <a:schemeClr val="tx1"/>
                </a:solidFill>
                <a:effectLst/>
                <a:latin typeface="Google Sans Text"/>
              </a:rPr>
              <a:t>Reforma, asesoramiento y adiestramiento de fuerzas armadas locales.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s-AR" altLang="es-AR" b="0" i="0" u="none" strike="noStrike" cap="none" normalizeH="0" baseline="0" dirty="0">
                <a:ln>
                  <a:noFill/>
                </a:ln>
                <a:solidFill>
                  <a:schemeClr val="tx1"/>
                </a:solidFill>
                <a:effectLst/>
                <a:latin typeface="Google Sans Text"/>
              </a:rPr>
              <a:t>Consolidación de entornos de seguridad y protección de civiles.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s-AR" altLang="es-AR" b="0" i="0" u="none" strike="noStrike" cap="none" normalizeH="0" baseline="0" dirty="0">
                <a:ln>
                  <a:noFill/>
                </a:ln>
                <a:solidFill>
                  <a:schemeClr val="tx1"/>
                </a:solidFill>
                <a:effectLst/>
                <a:latin typeface="Google Sans Text"/>
              </a:rPr>
              <a:t>Disuasión y combate contra la piratería marítima. </a:t>
            </a:r>
          </a:p>
          <a:p>
            <a:pPr marL="0" marR="0" lvl="0" indent="0" algn="l" defTabSz="914400" rtl="0" eaLnBrk="0" fontAlgn="base" latinLnBrk="0" hangingPunct="0">
              <a:lnSpc>
                <a:spcPct val="150000"/>
              </a:lnSpc>
              <a:spcBef>
                <a:spcPct val="0"/>
              </a:spcBef>
              <a:spcAft>
                <a:spcPct val="0"/>
              </a:spcAft>
              <a:buClrTx/>
              <a:buSzTx/>
              <a:buFontTx/>
              <a:buChar char="•"/>
              <a:tabLst/>
            </a:pPr>
            <a:r>
              <a:rPr kumimoji="0" lang="es-AR" altLang="es-AR" b="0" i="0" u="none" strike="noStrike" cap="none" normalizeH="0" baseline="0" dirty="0">
                <a:ln>
                  <a:noFill/>
                </a:ln>
                <a:solidFill>
                  <a:schemeClr val="tx1"/>
                </a:solidFill>
                <a:effectLst/>
                <a:latin typeface="Google Sans Text"/>
              </a:rPr>
              <a:t>Desarticulación de redes delictivas transnacionales de tráfico de personas y bienes.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AR" altLang="es-A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4606068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865</Words>
  <Application>Microsoft Office PowerPoint</Application>
  <PresentationFormat>Panorámica</PresentationFormat>
  <Paragraphs>60</Paragraphs>
  <Slides>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vt:i4>
      </vt:variant>
    </vt:vector>
  </HeadingPairs>
  <TitlesOfParts>
    <vt:vector size="13" baseType="lpstr">
      <vt:lpstr>Arial</vt:lpstr>
      <vt:lpstr>Calibri</vt:lpstr>
      <vt:lpstr>Calibri Light</vt:lpstr>
      <vt:lpstr>Google Sans</vt:lpstr>
      <vt:lpstr>Google Sans Text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Javier Pérez Aquino</dc:creator>
  <cp:lastModifiedBy>Javier Pérez Aquino</cp:lastModifiedBy>
  <cp:revision>3</cp:revision>
  <dcterms:created xsi:type="dcterms:W3CDTF">2026-09-11T17:05:30Z</dcterms:created>
  <dcterms:modified xsi:type="dcterms:W3CDTF">2026-09-11T17:47:34Z</dcterms:modified>
</cp:coreProperties>
</file>